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1" r:id="rId9"/>
    <p:sldId id="260" r:id="rId10"/>
    <p:sldId id="265" r:id="rId11"/>
    <p:sldId id="262" r:id="rId12"/>
    <p:sldId id="266" r:id="rId13"/>
    <p:sldId id="264" r:id="rId14"/>
    <p:sldId id="267" r:id="rId15"/>
    <p:sldId id="268" r:id="rId16"/>
    <p:sldId id="269" r:id="rId17"/>
    <p:sldId id="271" r:id="rId18"/>
    <p:sldId id="270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27128" autoAdjust="0"/>
  </p:normalViewPr>
  <p:slideViewPr>
    <p:cSldViewPr snapToGrid="0">
      <p:cViewPr varScale="1">
        <p:scale>
          <a:sx n="18" d="100"/>
          <a:sy n="18" d="100"/>
        </p:scale>
        <p:origin x="25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owski, Lucas" userId="1b6711dc-de27-4577-888a-275c5ce0327d" providerId="ADAL" clId="{98E9FF1E-6F54-4DDE-8BF7-DCDB5D98DD17}"/>
    <pc:docChg chg="undo custSel modSld">
      <pc:chgData name="Kiowski, Lucas" userId="1b6711dc-de27-4577-888a-275c5ce0327d" providerId="ADAL" clId="{98E9FF1E-6F54-4DDE-8BF7-DCDB5D98DD17}" dt="2023-01-26T07:43:44.214" v="1074" actId="20577"/>
      <pc:docMkLst>
        <pc:docMk/>
      </pc:docMkLst>
      <pc:sldChg chg="modSp modNotesTx">
        <pc:chgData name="Kiowski, Lucas" userId="1b6711dc-de27-4577-888a-275c5ce0327d" providerId="ADAL" clId="{98E9FF1E-6F54-4DDE-8BF7-DCDB5D98DD17}" dt="2023-01-26T07:43:44.214" v="1074" actId="20577"/>
        <pc:sldMkLst>
          <pc:docMk/>
          <pc:sldMk cId="3844373646" sldId="256"/>
        </pc:sldMkLst>
        <pc:spChg chg="mod">
          <ac:chgData name="Kiowski, Lucas" userId="1b6711dc-de27-4577-888a-275c5ce0327d" providerId="ADAL" clId="{98E9FF1E-6F54-4DDE-8BF7-DCDB5D98DD17}" dt="2023-01-26T05:47:34.868" v="33" actId="20577"/>
          <ac:spMkLst>
            <pc:docMk/>
            <pc:sldMk cId="3844373646" sldId="256"/>
            <ac:spMk id="3" creationId="{8218B724-4510-498D-B546-8A024FEC2119}"/>
          </ac:spMkLst>
        </pc:spChg>
      </pc:sldChg>
      <pc:sldChg chg="modAnim">
        <pc:chgData name="Kiowski, Lucas" userId="1b6711dc-de27-4577-888a-275c5ce0327d" providerId="ADAL" clId="{98E9FF1E-6F54-4DDE-8BF7-DCDB5D98DD17}" dt="2023-01-26T06:28:21.776" v="1014"/>
        <pc:sldMkLst>
          <pc:docMk/>
          <pc:sldMk cId="2834795473" sldId="262"/>
        </pc:sldMkLst>
      </pc:sldChg>
      <pc:sldChg chg="modAnim">
        <pc:chgData name="Kiowski, Lucas" userId="1b6711dc-de27-4577-888a-275c5ce0327d" providerId="ADAL" clId="{98E9FF1E-6F54-4DDE-8BF7-DCDB5D98DD17}" dt="2023-01-26T06:33:27.303" v="1016"/>
        <pc:sldMkLst>
          <pc:docMk/>
          <pc:sldMk cId="3812692155" sldId="264"/>
        </pc:sldMkLst>
      </pc:sldChg>
      <pc:sldChg chg="modAnim">
        <pc:chgData name="Kiowski, Lucas" userId="1b6711dc-de27-4577-888a-275c5ce0327d" providerId="ADAL" clId="{98E9FF1E-6F54-4DDE-8BF7-DCDB5D98DD17}" dt="2023-01-26T07:06:05.195" v="1071"/>
        <pc:sldMkLst>
          <pc:docMk/>
          <pc:sldMk cId="2658599104" sldId="267"/>
        </pc:sldMkLst>
      </pc:sldChg>
      <pc:sldChg chg="modSp modAnim">
        <pc:chgData name="Kiowski, Lucas" userId="1b6711dc-de27-4577-888a-275c5ce0327d" providerId="ADAL" clId="{98E9FF1E-6F54-4DDE-8BF7-DCDB5D98DD17}" dt="2023-01-26T07:00:39.295" v="1063"/>
        <pc:sldMkLst>
          <pc:docMk/>
          <pc:sldMk cId="2824675471" sldId="268"/>
        </pc:sldMkLst>
        <pc:spChg chg="mod">
          <ac:chgData name="Kiowski, Lucas" userId="1b6711dc-de27-4577-888a-275c5ce0327d" providerId="ADAL" clId="{98E9FF1E-6F54-4DDE-8BF7-DCDB5D98DD17}" dt="2023-01-26T06:59:24.469" v="1059" actId="20577"/>
          <ac:spMkLst>
            <pc:docMk/>
            <pc:sldMk cId="2824675471" sldId="268"/>
            <ac:spMk id="3" creationId="{08E7DA8C-4345-487D-B5DD-FDF816FB47D7}"/>
          </ac:spMkLst>
        </pc:spChg>
      </pc:sldChg>
      <pc:sldChg chg="modSp modAnim">
        <pc:chgData name="Kiowski, Lucas" userId="1b6711dc-de27-4577-888a-275c5ce0327d" providerId="ADAL" clId="{98E9FF1E-6F54-4DDE-8BF7-DCDB5D98DD17}" dt="2023-01-26T06:59:02.926" v="1033" actId="20577"/>
        <pc:sldMkLst>
          <pc:docMk/>
          <pc:sldMk cId="3883573464" sldId="269"/>
        </pc:sldMkLst>
        <pc:spChg chg="mod">
          <ac:chgData name="Kiowski, Lucas" userId="1b6711dc-de27-4577-888a-275c5ce0327d" providerId="ADAL" clId="{98E9FF1E-6F54-4DDE-8BF7-DCDB5D98DD17}" dt="2023-01-26T06:58:42.821" v="1032" actId="5793"/>
          <ac:spMkLst>
            <pc:docMk/>
            <pc:sldMk cId="3883573464" sldId="269"/>
            <ac:spMk id="3" creationId="{F009A1FF-1EB0-4A3B-9700-6C98BF4892FB}"/>
          </ac:spMkLst>
        </pc:spChg>
      </pc:sldChg>
      <pc:sldChg chg="modTransition">
        <pc:chgData name="Kiowski, Lucas" userId="1b6711dc-de27-4577-888a-275c5ce0327d" providerId="ADAL" clId="{98E9FF1E-6F54-4DDE-8BF7-DCDB5D98DD17}" dt="2023-01-26T06:58:19.628" v="1018"/>
        <pc:sldMkLst>
          <pc:docMk/>
          <pc:sldMk cId="4282681298" sldId="271"/>
        </pc:sldMkLst>
      </pc:sldChg>
    </pc:docChg>
  </pc:docChgLst>
  <pc:docChgLst>
    <pc:chgData name="Kiowski, Lucas" userId="1b6711dc-de27-4577-888a-275c5ce0327d" providerId="ADAL" clId="{0533E206-EC35-45B7-9550-63B2DF3093F5}"/>
  </pc:docChgLst>
  <pc:docChgLst>
    <pc:chgData name="Guest User" userId="S::urn:spo:anon#bfc7cc971a8000454f9860cfd0f41297e00a9368f0883b67d71841a1393b75b7::" providerId="AD" clId="Web-{3BBAA0E5-9B20-46F0-8084-1083D1E30CFA}"/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C1E41-0235-43FD-AC39-5DF371BFCB9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6BF42-8FE6-40F8-94DF-F0A60B967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39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It’s the spring of 2012 and I’m in the second semester of my first year of teaching Culinary Arts…that’s Cooking you know!  And there I am KILLING IT! Then </a:t>
            </a:r>
            <a:r>
              <a:rPr lang="en-US" dirty="0" err="1"/>
              <a:t>outta</a:t>
            </a:r>
            <a:r>
              <a:rPr lang="en-US" dirty="0"/>
              <a:t> nowhere my brother-in-law… Electronics teacher extraordinaire Joel Pitts says to me….”Hey I got this thing with these kids this summer.  I need another chaperone…. you wont have to do anything.  </a:t>
            </a:r>
            <a:r>
              <a:rPr lang="en-US" dirty="0" err="1"/>
              <a:t>Wanna</a:t>
            </a:r>
            <a:r>
              <a:rPr lang="en-US" dirty="0"/>
              <a:t> Come?”  And that’s how it started for me….Now more than a Decade later I’ve had the privilege to be one of the Co-Sponsor of one of the Top High School Solar Car teams in the world… The Iron Lions… My name is Chef Lucas Kiowski let’s talk solar car strategy!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6BF42-8FE6-40F8-94DF-F0A60B967C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30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99F8-FEF1-44D6-A012-E3FFCFC8D2C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BDB08BD-F1AB-425E-971C-19B14986E26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47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99F8-FEF1-44D6-A012-E3FFCFC8D2C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08BD-F1AB-425E-971C-19B14986E26F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813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99F8-FEF1-44D6-A012-E3FFCFC8D2C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08BD-F1AB-425E-971C-19B14986E26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45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99F8-FEF1-44D6-A012-E3FFCFC8D2C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08BD-F1AB-425E-971C-19B14986E26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51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99F8-FEF1-44D6-A012-E3FFCFC8D2C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08BD-F1AB-425E-971C-19B14986E26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22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99F8-FEF1-44D6-A012-E3FFCFC8D2C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08BD-F1AB-425E-971C-19B14986E26F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42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99F8-FEF1-44D6-A012-E3FFCFC8D2C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08BD-F1AB-425E-971C-19B14986E26F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65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99F8-FEF1-44D6-A012-E3FFCFC8D2C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08BD-F1AB-425E-971C-19B14986E26F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692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99F8-FEF1-44D6-A012-E3FFCFC8D2C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08BD-F1AB-425E-971C-19B14986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3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99F8-FEF1-44D6-A012-E3FFCFC8D2C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08BD-F1AB-425E-971C-19B14986E26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54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DD699F8-FEF1-44D6-A012-E3FFCFC8D2C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08BD-F1AB-425E-971C-19B14986E26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67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699F8-FEF1-44D6-A012-E3FFCFC8D2C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BDB08BD-F1AB-425E-971C-19B14986E2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65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@nasa?utm_source=unsplash&amp;utm_medium=referral&amp;utm_content=creditCopyTex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unsplash.com/images/nature/sun?utm_source=unsplash&amp;utm_medium=referral&amp;utm_content=creditCopyTex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@nasa?utm_source=unsplash&amp;utm_medium=referral&amp;utm_content=creditCopyTex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unsplash.com/images/nature/sun?utm_source=unsplash&amp;utm_medium=referral&amp;utm_content=creditCopyTex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28E30-C0E3-43B4-93D8-F4ED8E056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841" y="223178"/>
            <a:ext cx="9734052" cy="2541431"/>
          </a:xfrm>
        </p:spPr>
        <p:txBody>
          <a:bodyPr/>
          <a:lstStyle/>
          <a:p>
            <a:r>
              <a:rPr lang="en-US" dirty="0"/>
              <a:t>Chef Lucas D Kiowski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8B724-4510-498D-B546-8A024FEC2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467516"/>
          </a:xfrm>
        </p:spPr>
        <p:txBody>
          <a:bodyPr>
            <a:noAutofit/>
          </a:bodyPr>
          <a:lstStyle/>
          <a:p>
            <a:r>
              <a:rPr lang="en-US" sz="2000" dirty="0"/>
              <a:t>The Iron Lions Solar Car Team</a:t>
            </a:r>
          </a:p>
          <a:p>
            <a:r>
              <a:rPr lang="en-US" sz="2000" dirty="0"/>
              <a:t>Co-Sponsor </a:t>
            </a:r>
          </a:p>
          <a:p>
            <a:r>
              <a:rPr lang="en-US" sz="2000" dirty="0"/>
              <a:t>12 years</a:t>
            </a:r>
          </a:p>
        </p:txBody>
      </p:sp>
    </p:spTree>
    <p:extLst>
      <p:ext uri="{BB962C8B-B14F-4D97-AF65-F5344CB8AC3E}">
        <p14:creationId xmlns:p14="http://schemas.microsoft.com/office/powerpoint/2010/main" val="3844373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A2E18-43CB-4A54-A05A-B9AB720CA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48919"/>
            <a:ext cx="9603275" cy="1359561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Wasting Energy is a Solar Car </a:t>
            </a:r>
            <a:r>
              <a:rPr lang="en-US" sz="5400" b="1" dirty="0"/>
              <a:t>SIN!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3EC9A-7B6B-41EA-98CD-76DAB5328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b="1" dirty="0"/>
              <a:t>Driving on Less than what’s coming in</a:t>
            </a:r>
          </a:p>
          <a:p>
            <a:r>
              <a:rPr lang="en-US" sz="3200" b="1" dirty="0"/>
              <a:t>Driving with MPPT in Absorb, Float, or Rest </a:t>
            </a:r>
          </a:p>
          <a:p>
            <a:r>
              <a:rPr lang="en-US" sz="3200" b="1" dirty="0"/>
              <a:t>Full Battery During Race Time (9-5)</a:t>
            </a:r>
          </a:p>
          <a:p>
            <a:r>
              <a:rPr lang="en-US" sz="3200" b="1" dirty="0"/>
              <a:t>Depleting the Batteries More than you can Re-charge before the next Race Day</a:t>
            </a:r>
          </a:p>
          <a:p>
            <a:r>
              <a:rPr lang="en-US" sz="3200" b="1" dirty="0"/>
              <a:t>Finishing the last Race Day with any power left in the batteries (Remember Safety Cut offs)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1269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wd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A7D6-B765-4A41-BDCE-48D62EA46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Nitty Gritty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9A1FF-1EB0-4A3B-9700-6C98BF489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Sun PLUS ???</a:t>
            </a:r>
          </a:p>
          <a:p>
            <a:pPr marL="971550" lvl="1" indent="-514350">
              <a:buAutoNum type="alphaLcParenR"/>
            </a:pPr>
            <a:r>
              <a:rPr lang="en-US" sz="2600" dirty="0"/>
              <a:t>Power you can Replace / Hours of Driving</a:t>
            </a:r>
          </a:p>
          <a:p>
            <a:pPr marL="971550" lvl="1" indent="-514350">
              <a:buAutoNum type="alphaLcParenR"/>
            </a:pPr>
            <a:r>
              <a:rPr lang="en-US" sz="2600" dirty="0"/>
              <a:t>Plus any charging during Race Hours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Monitor Energy INPUT / OUTPUT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Manage Accordingly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59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E7AD1-8D7F-44F4-91C9-ED2B6BF5C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Measure / monitor  Your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7DA8C-4345-487D-B5DD-FDF816FB4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800" dirty="0"/>
              <a:t>Amps From MPPT (Panels) </a:t>
            </a:r>
          </a:p>
          <a:p>
            <a:r>
              <a:rPr lang="en-US" sz="3800" dirty="0"/>
              <a:t>Amps to Motor</a:t>
            </a:r>
          </a:p>
          <a:p>
            <a:r>
              <a:rPr lang="en-US" sz="3800" dirty="0"/>
              <a:t>Battery Voltage</a:t>
            </a:r>
          </a:p>
          <a:p>
            <a:r>
              <a:rPr lang="en-US" sz="3800" dirty="0"/>
              <a:t>Telemetry / 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282467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A7D6-B765-4A41-BDCE-48D62EA46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9A1FF-1EB0-4A3B-9700-6C98BF489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/>
              <a:t>Make a Plan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Work the Plan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7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32A27F3-15CC-4157-B6F8-6C15BEA9A2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623349"/>
              </p:ext>
            </p:extLst>
          </p:nvPr>
        </p:nvGraphicFramePr>
        <p:xfrm>
          <a:off x="573088" y="601663"/>
          <a:ext cx="5521325" cy="522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8124317" imgH="7694496" progId="Word.Document.12">
                  <p:embed/>
                </p:oleObj>
              </mc:Choice>
              <mc:Fallback>
                <p:oleObj name="Document" r:id="rId3" imgW="8124317" imgH="7694496" progId="Word.Document.12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D32A27F3-15CC-4157-B6F8-6C15BEA9A2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3088" y="601663"/>
                        <a:ext cx="5521325" cy="5227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26DDC87-4179-443E-9772-CA3F0F3E7F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956990"/>
              </p:ext>
            </p:extLst>
          </p:nvPr>
        </p:nvGraphicFramePr>
        <p:xfrm>
          <a:off x="6629647" y="276078"/>
          <a:ext cx="5286375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5" imgW="8124317" imgH="8328283" progId="Word.Document.12">
                  <p:embed/>
                </p:oleObj>
              </mc:Choice>
              <mc:Fallback>
                <p:oleObj name="Document" r:id="rId5" imgW="8124317" imgH="8328283" progId="Word.Document.12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F26DDC87-4179-443E-9772-CA3F0F3E7F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29647" y="276078"/>
                        <a:ext cx="5286375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2681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A7D6-B765-4A41-BDCE-48D62EA46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9A1FF-1EB0-4A3B-9700-6C98BF489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/>
              <a:t>Make a Plan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Work the Plan</a:t>
            </a:r>
          </a:p>
          <a:p>
            <a:pPr marL="0" indent="0" algn="ctr">
              <a:buNone/>
            </a:pPr>
            <a:r>
              <a:rPr lang="en-US" sz="5400" b="1" dirty="0"/>
              <a:t>Race your Race!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82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64D8F-63A2-4944-8EE7-AB0DD442D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A83EC-26C6-4790-827C-4E9F943A8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Chef Lucas D. Kiowski</a:t>
            </a:r>
          </a:p>
          <a:p>
            <a:pPr marL="0" indent="0" algn="ctr">
              <a:buNone/>
            </a:pPr>
            <a:r>
              <a:rPr lang="en-US" sz="3200" dirty="0"/>
              <a:t>kiowskil@greenvilleisd.com</a:t>
            </a:r>
          </a:p>
        </p:txBody>
      </p:sp>
    </p:spTree>
    <p:extLst>
      <p:ext uri="{BB962C8B-B14F-4D97-AF65-F5344CB8AC3E}">
        <p14:creationId xmlns:p14="http://schemas.microsoft.com/office/powerpoint/2010/main" val="2506896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0E62D-9E0F-43FD-B2DD-171416F3A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389" y="858566"/>
            <a:ext cx="10991653" cy="1325563"/>
          </a:xfrm>
        </p:spPr>
        <p:txBody>
          <a:bodyPr>
            <a:normAutofit/>
          </a:bodyPr>
          <a:lstStyle/>
          <a:p>
            <a:r>
              <a:rPr lang="en-US" dirty="0"/>
              <a:t>A Beginner’s Guide to Solar Car Racing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01A30-05E8-48BC-A928-35EE94EF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5400" dirty="0"/>
              <a:t>So, you built a Solar Car!</a:t>
            </a:r>
            <a:br>
              <a:rPr lang="en-US" sz="5400" dirty="0"/>
            </a:br>
            <a:endParaRPr lang="en-US" sz="5400" dirty="0"/>
          </a:p>
          <a:p>
            <a:r>
              <a:rPr lang="en-US" sz="5400" dirty="0"/>
              <a:t>You passed Scrutineering!</a:t>
            </a:r>
            <a:br>
              <a:rPr lang="en-US" sz="5400" dirty="0"/>
            </a:br>
            <a:endParaRPr lang="en-US" sz="5400" dirty="0"/>
          </a:p>
          <a:p>
            <a:r>
              <a:rPr lang="en-US" sz="5400" dirty="0"/>
              <a:t>Now What?</a:t>
            </a:r>
          </a:p>
        </p:txBody>
      </p:sp>
    </p:spTree>
    <p:extLst>
      <p:ext uri="{BB962C8B-B14F-4D97-AF65-F5344CB8AC3E}">
        <p14:creationId xmlns:p14="http://schemas.microsoft.com/office/powerpoint/2010/main" val="370106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2996D-240B-458D-AD84-A7D49CC98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Type of RACE is This?!?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214C9-FE3B-4881-8F3A-E1CBF0EA5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5400" dirty="0"/>
              <a:t>A Track Race?</a:t>
            </a:r>
          </a:p>
          <a:p>
            <a:pPr marL="0" indent="0">
              <a:buNone/>
            </a:pPr>
            <a:endParaRPr lang="en-US" sz="5400" dirty="0"/>
          </a:p>
          <a:p>
            <a:r>
              <a:rPr lang="en-US" sz="5400" dirty="0"/>
              <a:t>A Road Race?</a:t>
            </a:r>
          </a:p>
          <a:p>
            <a:pPr marL="0" indent="0">
              <a:buNone/>
            </a:pPr>
            <a:endParaRPr lang="en-US" sz="5400" dirty="0"/>
          </a:p>
          <a:p>
            <a:r>
              <a:rPr lang="en-US" sz="5400" dirty="0"/>
              <a:t>Think More BASIC!</a:t>
            </a:r>
          </a:p>
        </p:txBody>
      </p:sp>
    </p:spTree>
    <p:extLst>
      <p:ext uri="{BB962C8B-B14F-4D97-AF65-F5344CB8AC3E}">
        <p14:creationId xmlns:p14="http://schemas.microsoft.com/office/powerpoint/2010/main" val="265317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36C45C3-3C69-4A91-A339-E2CC996571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24894C-476A-456E-B5CD-8319ED7F4395}"/>
              </a:ext>
            </a:extLst>
          </p:cNvPr>
          <p:cNvSpPr txBox="1"/>
          <p:nvPr/>
        </p:nvSpPr>
        <p:spPr>
          <a:xfrm>
            <a:off x="0" y="1536174"/>
            <a:ext cx="2582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It’s a Solar Car Race!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7B59E4-B15B-4BF6-A29A-8BBD851BEB7F}"/>
              </a:ext>
            </a:extLst>
          </p:cNvPr>
          <p:cNvSpPr/>
          <p:nvPr/>
        </p:nvSpPr>
        <p:spPr>
          <a:xfrm>
            <a:off x="9449486" y="6336326"/>
            <a:ext cx="2851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Photo by </a:t>
            </a:r>
            <a:r>
              <a:rPr lang="en-US" dirty="0">
                <a:hlinkClick r:id="rId3"/>
              </a:rPr>
              <a:t>NASA</a:t>
            </a:r>
            <a:r>
              <a:rPr lang="en-US" dirty="0"/>
              <a:t> on </a:t>
            </a:r>
            <a:r>
              <a:rPr lang="en-US" dirty="0" err="1">
                <a:hlinkClick r:id="rId4"/>
              </a:rPr>
              <a:t>Unsplash</a:t>
            </a:r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E1BA15-2CCE-46A3-B99E-4FFAD69F9A17}"/>
              </a:ext>
            </a:extLst>
          </p:cNvPr>
          <p:cNvSpPr txBox="1"/>
          <p:nvPr/>
        </p:nvSpPr>
        <p:spPr>
          <a:xfrm>
            <a:off x="9570720" y="1546334"/>
            <a:ext cx="2582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It’s a Solar Car Race!</a:t>
            </a:r>
          </a:p>
        </p:txBody>
      </p:sp>
    </p:spTree>
    <p:extLst>
      <p:ext uri="{BB962C8B-B14F-4D97-AF65-F5344CB8AC3E}">
        <p14:creationId xmlns:p14="http://schemas.microsoft.com/office/powerpoint/2010/main" val="349638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A2E18-43CB-4A54-A05A-B9AB720CA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of the Game = Energy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3EC9A-7B6B-41EA-98CD-76DAB5328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Four types of Energy</a:t>
            </a:r>
          </a:p>
          <a:p>
            <a:pPr lvl="1"/>
            <a:r>
              <a:rPr lang="en-US" sz="3200" dirty="0"/>
              <a:t>The sun = Photons </a:t>
            </a:r>
          </a:p>
          <a:p>
            <a:pPr lvl="1"/>
            <a:r>
              <a:rPr lang="en-US" sz="3200" dirty="0"/>
              <a:t>Wiring = Electrons</a:t>
            </a:r>
          </a:p>
          <a:p>
            <a:pPr lvl="1"/>
            <a:r>
              <a:rPr lang="en-US" sz="3200" dirty="0"/>
              <a:t>Batteries = Chemical</a:t>
            </a:r>
          </a:p>
          <a:p>
            <a:pPr lvl="1"/>
            <a:r>
              <a:rPr lang="en-US" sz="3200" dirty="0"/>
              <a:t>Motor = Mechanical</a:t>
            </a:r>
          </a:p>
        </p:txBody>
      </p:sp>
    </p:spTree>
    <p:extLst>
      <p:ext uri="{BB962C8B-B14F-4D97-AF65-F5344CB8AC3E}">
        <p14:creationId xmlns:p14="http://schemas.microsoft.com/office/powerpoint/2010/main" val="128919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10E26-0C7D-4C01-8124-769928A8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Set-up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2EF295-3D77-45FC-997D-5976BC4567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850" y="3611117"/>
            <a:ext cx="876300" cy="876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91900DE-AF22-4100-8349-939D0E6255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188" y="3429000"/>
            <a:ext cx="1865376" cy="12405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64EEAD7-575E-4B71-94DB-767779FECA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3258" y="3358705"/>
            <a:ext cx="1524000" cy="13811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397A5A4-9107-4757-9A54-4F5F1CD5CCBE}"/>
              </a:ext>
            </a:extLst>
          </p:cNvPr>
          <p:cNvSpPr txBox="1"/>
          <p:nvPr/>
        </p:nvSpPr>
        <p:spPr>
          <a:xfrm>
            <a:off x="2240204" y="1952997"/>
            <a:ext cx="428865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/>
              <a:t>Yes there is an MPPT Here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452E75C2-BA64-4C91-BA38-3F3579DB47DA}"/>
              </a:ext>
            </a:extLst>
          </p:cNvPr>
          <p:cNvCxnSpPr>
            <a:cxnSpLocks/>
          </p:cNvCxnSpPr>
          <p:nvPr/>
        </p:nvCxnSpPr>
        <p:spPr>
          <a:xfrm>
            <a:off x="3334386" y="4061967"/>
            <a:ext cx="1948814" cy="12700"/>
          </a:xfrm>
          <a:prstGeom prst="bentConnector3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C92A3290-35CD-4248-963E-9BB250EAD056}"/>
              </a:ext>
            </a:extLst>
          </p:cNvPr>
          <p:cNvCxnSpPr>
            <a:cxnSpLocks/>
          </p:cNvCxnSpPr>
          <p:nvPr/>
        </p:nvCxnSpPr>
        <p:spPr>
          <a:xfrm>
            <a:off x="6929120" y="4049267"/>
            <a:ext cx="2146316" cy="12700"/>
          </a:xfrm>
          <a:prstGeom prst="bentConnector3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608152A-024D-4DAC-8A11-2DB3E380E603}"/>
              </a:ext>
            </a:extLst>
          </p:cNvPr>
          <p:cNvCxnSpPr>
            <a:cxnSpLocks/>
          </p:cNvCxnSpPr>
          <p:nvPr/>
        </p:nvCxnSpPr>
        <p:spPr>
          <a:xfrm flipV="1">
            <a:off x="2759131" y="2599328"/>
            <a:ext cx="790679" cy="778881"/>
          </a:xfrm>
          <a:prstGeom prst="straightConnector1">
            <a:avLst/>
          </a:prstGeom>
          <a:ln w="38100"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A1C6E9C-9418-43DF-861D-647C1BC7480A}"/>
              </a:ext>
            </a:extLst>
          </p:cNvPr>
          <p:cNvCxnSpPr/>
          <p:nvPr/>
        </p:nvCxnSpPr>
        <p:spPr>
          <a:xfrm>
            <a:off x="5161280" y="2599328"/>
            <a:ext cx="812800" cy="916032"/>
          </a:xfrm>
          <a:prstGeom prst="straightConnector1">
            <a:avLst/>
          </a:prstGeom>
          <a:ln w="38100"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27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A2E18-43CB-4A54-A05A-B9AB720CA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of the Game = Energy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3EC9A-7B6B-41EA-98CD-76DAB5328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/>
              <a:t>Four types of Energy</a:t>
            </a:r>
          </a:p>
          <a:p>
            <a:pPr lvl="1"/>
            <a:r>
              <a:rPr lang="en-US" sz="3200" dirty="0"/>
              <a:t>The sun = Photons </a:t>
            </a:r>
          </a:p>
          <a:p>
            <a:pPr lvl="1"/>
            <a:r>
              <a:rPr lang="en-US" sz="3200" dirty="0"/>
              <a:t>Wiring = Electrons</a:t>
            </a:r>
          </a:p>
          <a:p>
            <a:pPr lvl="1"/>
            <a:r>
              <a:rPr lang="en-US" sz="3200" dirty="0"/>
              <a:t>Batteries = Chemical</a:t>
            </a:r>
          </a:p>
          <a:p>
            <a:pPr lvl="1"/>
            <a:r>
              <a:rPr lang="en-US" sz="3200" dirty="0"/>
              <a:t>Motor = Mechanical</a:t>
            </a:r>
          </a:p>
          <a:p>
            <a:r>
              <a:rPr lang="en-US" sz="3600" dirty="0"/>
              <a:t>Essentially Every time you “Convert” Energy… Energy is wasted. </a:t>
            </a:r>
          </a:p>
          <a:p>
            <a:r>
              <a:rPr lang="en-US" sz="3600" b="1" dirty="0"/>
              <a:t>DO NOT WASTE ENERGY!</a:t>
            </a:r>
          </a:p>
        </p:txBody>
      </p:sp>
    </p:spTree>
    <p:extLst>
      <p:ext uri="{BB962C8B-B14F-4D97-AF65-F5344CB8AC3E}">
        <p14:creationId xmlns:p14="http://schemas.microsoft.com/office/powerpoint/2010/main" val="19624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F805F-7FF1-404C-9E47-B21D8F45C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2CFF1-2A18-4E93-B550-EDC2910596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132455"/>
          </a:xfrm>
        </p:spPr>
        <p:txBody>
          <a:bodyPr/>
          <a:lstStyle/>
          <a:p>
            <a:r>
              <a:rPr lang="en-US" dirty="0"/>
              <a:t>100 Watts from the sun</a:t>
            </a:r>
          </a:p>
          <a:p>
            <a:r>
              <a:rPr lang="en-US" dirty="0"/>
              <a:t>Motor is demanding 200 Watts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2DA79D-27D8-4383-BDC6-162679BD9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132455"/>
          </a:xfrm>
        </p:spPr>
        <p:txBody>
          <a:bodyPr/>
          <a:lstStyle/>
          <a:p>
            <a:r>
              <a:rPr lang="en-US" dirty="0"/>
              <a:t>200 Watts from the sun</a:t>
            </a:r>
          </a:p>
          <a:p>
            <a:r>
              <a:rPr lang="en-US" dirty="0"/>
              <a:t>Motor is demanding 100 Watts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0B7CD0-1BDA-4626-9333-3265D9E13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91" y="4231745"/>
            <a:ext cx="450789" cy="5426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22ADEE1-5937-451D-A9D9-D7674BD9C7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60165"/>
            <a:ext cx="959593" cy="7682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695E79-4814-4C41-A1E8-60751A1ABD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230" y="3516632"/>
            <a:ext cx="783982" cy="855299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8B02167D-F60B-4685-A95D-6BAF10FEEE2B}"/>
              </a:ext>
            </a:extLst>
          </p:cNvPr>
          <p:cNvCxnSpPr>
            <a:cxnSpLocks/>
          </p:cNvCxnSpPr>
          <p:nvPr/>
        </p:nvCxnSpPr>
        <p:spPr>
          <a:xfrm flipV="1">
            <a:off x="1909846" y="3944281"/>
            <a:ext cx="2397994" cy="7866"/>
          </a:xfrm>
          <a:prstGeom prst="bentConnector3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EF704E7C-4B93-447C-8E46-BF01C1E6E6E1}"/>
              </a:ext>
            </a:extLst>
          </p:cNvPr>
          <p:cNvCxnSpPr>
            <a:cxnSpLocks/>
          </p:cNvCxnSpPr>
          <p:nvPr/>
        </p:nvCxnSpPr>
        <p:spPr>
          <a:xfrm flipV="1">
            <a:off x="3759062" y="3944281"/>
            <a:ext cx="1341670" cy="550841"/>
          </a:xfrm>
          <a:prstGeom prst="bentConnector3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6BC7196-88BD-4067-A3DF-00CFD1E9A806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3330486" y="3944281"/>
            <a:ext cx="0" cy="287464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CF20139-3029-4E1F-825A-E4F1C5F184EC}"/>
              </a:ext>
            </a:extLst>
          </p:cNvPr>
          <p:cNvSpPr txBox="1"/>
          <p:nvPr/>
        </p:nvSpPr>
        <p:spPr>
          <a:xfrm>
            <a:off x="2796306" y="3498156"/>
            <a:ext cx="113435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/>
              <a:t>100 w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F03C90C-B6E9-45E6-85CA-30668D98B1A7}"/>
              </a:ext>
            </a:extLst>
          </p:cNvPr>
          <p:cNvGrpSpPr/>
          <p:nvPr/>
        </p:nvGrpSpPr>
        <p:grpSpPr>
          <a:xfrm>
            <a:off x="6314440" y="3526792"/>
            <a:ext cx="4921012" cy="1257785"/>
            <a:chOff x="990600" y="3669032"/>
            <a:chExt cx="4921012" cy="1257785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1CE110A1-43D4-48E8-96B1-C119AD2CDC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7491" y="4384145"/>
              <a:ext cx="450789" cy="542672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6146C8E2-175A-413B-B831-BB0A919350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00" y="3712565"/>
              <a:ext cx="959593" cy="768235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0AE282EB-F753-4457-A77C-458D11133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7630" y="3669032"/>
              <a:ext cx="783982" cy="855299"/>
            </a:xfrm>
            <a:prstGeom prst="rect">
              <a:avLst/>
            </a:prstGeom>
          </p:spPr>
        </p:pic>
        <p:cxnSp>
          <p:nvCxnSpPr>
            <p:cNvPr id="29" name="Connector: Elbow 28">
              <a:extLst>
                <a:ext uri="{FF2B5EF4-FFF2-40B4-BE49-F238E27FC236}">
                  <a16:creationId xmlns:a16="http://schemas.microsoft.com/office/drawing/2014/main" id="{4B0C635E-E154-471D-B3ED-57DBBF73A7C1}"/>
                </a:ext>
              </a:extLst>
            </p:cNvPr>
            <p:cNvCxnSpPr>
              <a:cxnSpLocks/>
              <a:endCxn id="28" idx="1"/>
            </p:cNvCxnSpPr>
            <p:nvPr/>
          </p:nvCxnSpPr>
          <p:spPr>
            <a:xfrm flipV="1">
              <a:off x="2062246" y="4096682"/>
              <a:ext cx="3065384" cy="7866"/>
            </a:xfrm>
            <a:prstGeom prst="bentConnector3">
              <a:avLst/>
            </a:prstGeom>
            <a:ln w="635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or: Elbow 29">
              <a:extLst>
                <a:ext uri="{FF2B5EF4-FFF2-40B4-BE49-F238E27FC236}">
                  <a16:creationId xmlns:a16="http://schemas.microsoft.com/office/drawing/2014/main" id="{6F4E6211-880B-4DD4-AFB7-CEA4B688096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770464" y="4200743"/>
              <a:ext cx="549640" cy="401663"/>
            </a:xfrm>
            <a:prstGeom prst="bentConnector3">
              <a:avLst>
                <a:gd name="adj1" fmla="val 101758"/>
              </a:avLst>
            </a:prstGeom>
            <a:ln w="635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408F530-5295-45E3-A1B9-170EF7BCFAAD}"/>
                </a:ext>
              </a:extLst>
            </p:cNvPr>
            <p:cNvCxnSpPr>
              <a:cxnSpLocks/>
            </p:cNvCxnSpPr>
            <p:nvPr/>
          </p:nvCxnSpPr>
          <p:spPr>
            <a:xfrm>
              <a:off x="3448537" y="4074477"/>
              <a:ext cx="0" cy="287464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itle 1">
            <a:extLst>
              <a:ext uri="{FF2B5EF4-FFF2-40B4-BE49-F238E27FC236}">
                <a16:creationId xmlns:a16="http://schemas.microsoft.com/office/drawing/2014/main" id="{7CD3A6CA-2B12-41AB-8C00-433B8A503076}"/>
              </a:ext>
            </a:extLst>
          </p:cNvPr>
          <p:cNvSpPr txBox="1">
            <a:spLocks/>
          </p:cNvSpPr>
          <p:nvPr/>
        </p:nvSpPr>
        <p:spPr>
          <a:xfrm>
            <a:off x="838200" y="48253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What’s the THIRD Scenario?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26349E-6AAA-5F5D-5ACC-B4AAAC20CAE3}"/>
              </a:ext>
            </a:extLst>
          </p:cNvPr>
          <p:cNvSpPr txBox="1"/>
          <p:nvPr/>
        </p:nvSpPr>
        <p:spPr>
          <a:xfrm>
            <a:off x="3710706" y="4441311"/>
            <a:ext cx="113435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/>
              <a:t>100 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FD6D20-12E7-BA39-841B-764203701E79}"/>
              </a:ext>
            </a:extLst>
          </p:cNvPr>
          <p:cNvSpPr txBox="1"/>
          <p:nvPr/>
        </p:nvSpPr>
        <p:spPr>
          <a:xfrm>
            <a:off x="7118140" y="4311915"/>
            <a:ext cx="113435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/>
              <a:t>100 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04373C-7FF4-94DB-4469-9735AD105DAC}"/>
              </a:ext>
            </a:extLst>
          </p:cNvPr>
          <p:cNvSpPr txBox="1"/>
          <p:nvPr/>
        </p:nvSpPr>
        <p:spPr>
          <a:xfrm>
            <a:off x="8952691" y="3501032"/>
            <a:ext cx="113435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/>
              <a:t>100 w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A7C159-10B7-8988-8E54-023C20BE8D64}"/>
              </a:ext>
            </a:extLst>
          </p:cNvPr>
          <p:cNvSpPr txBox="1"/>
          <p:nvPr/>
        </p:nvSpPr>
        <p:spPr>
          <a:xfrm>
            <a:off x="7241785" y="3429145"/>
            <a:ext cx="113435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/>
              <a:t>200 w</a:t>
            </a:r>
          </a:p>
        </p:txBody>
      </p:sp>
    </p:spTree>
    <p:extLst>
      <p:ext uri="{BB962C8B-B14F-4D97-AF65-F5344CB8AC3E}">
        <p14:creationId xmlns:p14="http://schemas.microsoft.com/office/powerpoint/2010/main" val="283479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6" grpId="0"/>
      <p:bldP spid="11" grpId="0"/>
      <p:bldP spid="13" grpId="0"/>
      <p:bldP spid="1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36C45C3-3C69-4A91-A339-E2CC996571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24894C-476A-456E-B5CD-8319ED7F4395}"/>
              </a:ext>
            </a:extLst>
          </p:cNvPr>
          <p:cNvSpPr txBox="1"/>
          <p:nvPr/>
        </p:nvSpPr>
        <p:spPr>
          <a:xfrm>
            <a:off x="0" y="1536174"/>
            <a:ext cx="2582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It’s a Solar Car Race!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7B59E4-B15B-4BF6-A29A-8BBD851BEB7F}"/>
              </a:ext>
            </a:extLst>
          </p:cNvPr>
          <p:cNvSpPr/>
          <p:nvPr/>
        </p:nvSpPr>
        <p:spPr>
          <a:xfrm>
            <a:off x="9449486" y="6336326"/>
            <a:ext cx="2851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Photo by </a:t>
            </a:r>
            <a:r>
              <a:rPr lang="en-US" dirty="0">
                <a:hlinkClick r:id="rId3"/>
              </a:rPr>
              <a:t>NASA</a:t>
            </a:r>
            <a:r>
              <a:rPr lang="en-US" dirty="0"/>
              <a:t> on </a:t>
            </a:r>
            <a:r>
              <a:rPr lang="en-US" dirty="0" err="1">
                <a:hlinkClick r:id="rId4"/>
              </a:rPr>
              <a:t>Unsplash</a:t>
            </a:r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E1BA15-2CCE-46A3-B99E-4FFAD69F9A17}"/>
              </a:ext>
            </a:extLst>
          </p:cNvPr>
          <p:cNvSpPr txBox="1"/>
          <p:nvPr/>
        </p:nvSpPr>
        <p:spPr>
          <a:xfrm>
            <a:off x="9570720" y="1546334"/>
            <a:ext cx="2582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It’s a Solar Car Race!</a:t>
            </a:r>
          </a:p>
        </p:txBody>
      </p:sp>
    </p:spTree>
    <p:extLst>
      <p:ext uri="{BB962C8B-B14F-4D97-AF65-F5344CB8AC3E}">
        <p14:creationId xmlns:p14="http://schemas.microsoft.com/office/powerpoint/2010/main" val="364846119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9A974C1274824886B7C1D7F18C2EF9" ma:contentTypeVersion="14" ma:contentTypeDescription="Create a new document." ma:contentTypeScope="" ma:versionID="e2e2beb9c939c74d2d27ebcfc08b6575">
  <xsd:schema xmlns:xsd="http://www.w3.org/2001/XMLSchema" xmlns:xs="http://www.w3.org/2001/XMLSchema" xmlns:p="http://schemas.microsoft.com/office/2006/metadata/properties" xmlns:ns3="4e3ec0a7-1839-4756-abdc-b433067a7f97" xmlns:ns4="8ebd4de4-162b-45bb-9b94-7148520c90c1" targetNamespace="http://schemas.microsoft.com/office/2006/metadata/properties" ma:root="true" ma:fieldsID="0786c00b5acef011d685c04e6a6da91c" ns3:_="" ns4:_="">
    <xsd:import namespace="4e3ec0a7-1839-4756-abdc-b433067a7f97"/>
    <xsd:import namespace="8ebd4de4-162b-45bb-9b94-7148520c90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ec0a7-1839-4756-abdc-b433067a7f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d4de4-162b-45bb-9b94-7148520c90c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60F1EE-3267-4EED-97B7-47B4D3A9DE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3ec0a7-1839-4756-abdc-b433067a7f97"/>
    <ds:schemaRef ds:uri="8ebd4de4-162b-45bb-9b94-7148520c90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F4D785-105A-437E-93F6-5BFB768A9189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8ebd4de4-162b-45bb-9b94-7148520c90c1"/>
    <ds:schemaRef ds:uri="4e3ec0a7-1839-4756-abdc-b433067a7f97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B0913C8-D66B-4D58-A03B-C77BC44FFE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8005</TotalTime>
  <Words>475</Words>
  <Application>Microsoft Office PowerPoint</Application>
  <PresentationFormat>Widescreen</PresentationFormat>
  <Paragraphs>76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Gill Sans MT</vt:lpstr>
      <vt:lpstr>Gallery</vt:lpstr>
      <vt:lpstr>Document</vt:lpstr>
      <vt:lpstr>Chef Lucas D Kiowski</vt:lpstr>
      <vt:lpstr>A Beginner’s Guide to Solar Car Racing Strategy</vt:lpstr>
      <vt:lpstr>What Type of RACE is This?!?</vt:lpstr>
      <vt:lpstr>PowerPoint Presentation</vt:lpstr>
      <vt:lpstr>Name of the Game = Energy Management</vt:lpstr>
      <vt:lpstr>Basic Set-up</vt:lpstr>
      <vt:lpstr>Name of the Game = Energy Management</vt:lpstr>
      <vt:lpstr>TWO Scenarios</vt:lpstr>
      <vt:lpstr>PowerPoint Presentation</vt:lpstr>
      <vt:lpstr>Wasting Energy is a Solar Car SIN!</vt:lpstr>
      <vt:lpstr>The Nitty Gritty</vt:lpstr>
      <vt:lpstr>How to Measure / monitor  Your Energy</vt:lpstr>
      <vt:lpstr>Final Thoughts</vt:lpstr>
      <vt:lpstr>PowerPoint Presentation</vt:lpstr>
      <vt:lpstr>Final Thoughts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Chef Lucas D Kiowski</dc:title>
  <dc:creator>Kiowski, Lucas</dc:creator>
  <cp:lastModifiedBy>Kiowski, Lucas</cp:lastModifiedBy>
  <cp:revision>78</cp:revision>
  <dcterms:created xsi:type="dcterms:W3CDTF">2022-09-22T19:31:15Z</dcterms:created>
  <dcterms:modified xsi:type="dcterms:W3CDTF">2023-01-26T16:00:55Z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0x010100E19A974C1274824886B7C1D7F18C2EF9</vt:lpwstr>
  </property>
</Properties>
</file>